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"/>
  </p:notesMasterIdLst>
  <p:sldIdLst>
    <p:sldId id="257" r:id="rId2"/>
    <p:sldId id="259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96"/>
  </p:normalViewPr>
  <p:slideViewPr>
    <p:cSldViewPr snapToGrid="0" snapToObjects="1">
      <p:cViewPr varScale="1">
        <p:scale>
          <a:sx n="105" d="100"/>
          <a:sy n="105" d="100"/>
        </p:scale>
        <p:origin x="1840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405A0E-DFAC-C64B-83BF-DB7C8B37205D}" type="datetimeFigureOut">
              <a:rPr lang="en-US" smtClean="0"/>
              <a:t>7/19/19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BEEFC1-D414-4A41-8B1F-F21FD9396A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0123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Wil + Julius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</a:t>
            </a:fld>
            <a:endParaRPr lang="en-US"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6979457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5" name="Shape 385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lang="en-US" sz="1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 to 5 minutes Wil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lang="en-US" sz="1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Split up entire table and get with Thinking partner</a:t>
            </a:r>
            <a:endParaRPr dirty="0"/>
          </a:p>
        </p:txBody>
      </p:sp>
      <p:sp>
        <p:nvSpPr>
          <p:cNvPr id="386" name="Shape 386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39BF9-668C-7842-A36D-F459B9D4571F}" type="datetimeFigureOut">
              <a:rPr lang="en-US" smtClean="0"/>
              <a:t>7/19/19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E2E0B-3535-D14B-BA13-8C3E45114D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2009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39BF9-668C-7842-A36D-F459B9D4571F}" type="datetimeFigureOut">
              <a:rPr lang="en-US" smtClean="0"/>
              <a:t>7/19/19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E2E0B-3535-D14B-BA13-8C3E45114D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6125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39BF9-668C-7842-A36D-F459B9D4571F}" type="datetimeFigureOut">
              <a:rPr lang="en-US" smtClean="0"/>
              <a:t>7/19/19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E2E0B-3535-D14B-BA13-8C3E45114D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8169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39BF9-668C-7842-A36D-F459B9D4571F}" type="datetimeFigureOut">
              <a:rPr lang="en-US" smtClean="0"/>
              <a:t>7/19/19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E2E0B-3535-D14B-BA13-8C3E45114D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26652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39BF9-668C-7842-A36D-F459B9D4571F}" type="datetimeFigureOut">
              <a:rPr lang="en-US" smtClean="0"/>
              <a:t>7/19/19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E2E0B-3535-D14B-BA13-8C3E45114D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7533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39BF9-668C-7842-A36D-F459B9D4571F}" type="datetimeFigureOut">
              <a:rPr lang="en-US" smtClean="0"/>
              <a:t>7/19/19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E2E0B-3535-D14B-BA13-8C3E45114D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2319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39BF9-668C-7842-A36D-F459B9D4571F}" type="datetimeFigureOut">
              <a:rPr lang="en-US" smtClean="0"/>
              <a:t>7/19/19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E2E0B-3535-D14B-BA13-8C3E45114D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53377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39BF9-668C-7842-A36D-F459B9D4571F}" type="datetimeFigureOut">
              <a:rPr lang="en-US" smtClean="0"/>
              <a:t>7/19/19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E2E0B-3535-D14B-BA13-8C3E45114D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07711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39BF9-668C-7842-A36D-F459B9D4571F}" type="datetimeFigureOut">
              <a:rPr lang="en-US" smtClean="0"/>
              <a:t>7/19/19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E2E0B-3535-D14B-BA13-8C3E45114D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28491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39BF9-668C-7842-A36D-F459B9D4571F}" type="datetimeFigureOut">
              <a:rPr lang="en-US" smtClean="0"/>
              <a:t>7/19/19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E2E0B-3535-D14B-BA13-8C3E45114D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18564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39BF9-668C-7842-A36D-F459B9D4571F}" type="datetimeFigureOut">
              <a:rPr lang="en-US" smtClean="0"/>
              <a:t>7/19/19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E2E0B-3535-D14B-BA13-8C3E45114D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4156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A39BF9-668C-7842-A36D-F459B9D4571F}" type="datetimeFigureOut">
              <a:rPr lang="en-US" smtClean="0"/>
              <a:t>7/19/19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BE2E0B-3535-D14B-BA13-8C3E45114D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00776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sv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Oval 43">
            <a:extLst>
              <a:ext uri="{FF2B5EF4-FFF2-40B4-BE49-F238E27FC236}">
                <a16:creationId xmlns:a16="http://schemas.microsoft.com/office/drawing/2014/main" id="{5FA91066-D6FA-4AA1-8948-FD1A895BA2E9}"/>
              </a:ext>
            </a:extLst>
          </p:cNvPr>
          <p:cNvSpPr/>
          <p:nvPr/>
        </p:nvSpPr>
        <p:spPr>
          <a:xfrm>
            <a:off x="1864312" y="266330"/>
            <a:ext cx="4800158" cy="5773872"/>
          </a:xfrm>
          <a:prstGeom prst="ellipse">
            <a:avLst/>
          </a:prstGeom>
          <a:solidFill>
            <a:srgbClr val="6699FF"/>
          </a:solidFill>
          <a:ln w="38100">
            <a:solidFill>
              <a:schemeClr val="tx1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 prst="convex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94E9C04A-4448-4520-B2EB-FD8FE1E7A3F4}"/>
              </a:ext>
            </a:extLst>
          </p:cNvPr>
          <p:cNvSpPr/>
          <p:nvPr/>
        </p:nvSpPr>
        <p:spPr>
          <a:xfrm>
            <a:off x="2058794" y="585891"/>
            <a:ext cx="4419686" cy="5168304"/>
          </a:xfrm>
          <a:prstGeom prst="ellipse">
            <a:avLst/>
          </a:prstGeom>
          <a:solidFill>
            <a:srgbClr val="FF0000"/>
          </a:solidFill>
          <a:ln w="38100">
            <a:solidFill>
              <a:schemeClr val="tx1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 prst="convex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4A2FAF41-8DE7-47FE-A75A-C1DBEB706BF8}"/>
              </a:ext>
            </a:extLst>
          </p:cNvPr>
          <p:cNvSpPr/>
          <p:nvPr/>
        </p:nvSpPr>
        <p:spPr>
          <a:xfrm>
            <a:off x="2344249" y="958363"/>
            <a:ext cx="3831248" cy="4457699"/>
          </a:xfrm>
          <a:prstGeom prst="ellipse">
            <a:avLst/>
          </a:prstGeom>
          <a:solidFill>
            <a:srgbClr val="3333CC"/>
          </a:solidFill>
          <a:ln w="38100">
            <a:solidFill>
              <a:schemeClr val="tx1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 prst="convex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51668A30-237B-4FDE-BA59-9215A9F16FCD}"/>
              </a:ext>
            </a:extLst>
          </p:cNvPr>
          <p:cNvSpPr/>
          <p:nvPr/>
        </p:nvSpPr>
        <p:spPr>
          <a:xfrm>
            <a:off x="2671286" y="1346201"/>
            <a:ext cx="3142089" cy="3732957"/>
          </a:xfrm>
          <a:prstGeom prst="ellipse">
            <a:avLst/>
          </a:prstGeom>
          <a:solidFill>
            <a:srgbClr val="7030A0"/>
          </a:solidFill>
          <a:ln w="38100">
            <a:solidFill>
              <a:schemeClr val="tx1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 prst="convex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A6BD9A77-49F9-4851-808B-928B51A2125D}"/>
              </a:ext>
            </a:extLst>
          </p:cNvPr>
          <p:cNvSpPr/>
          <p:nvPr/>
        </p:nvSpPr>
        <p:spPr>
          <a:xfrm>
            <a:off x="3031375" y="1710268"/>
            <a:ext cx="2395677" cy="2937933"/>
          </a:xfrm>
          <a:prstGeom prst="ellipse">
            <a:avLst/>
          </a:prstGeom>
          <a:solidFill>
            <a:srgbClr val="FF9900"/>
          </a:solidFill>
          <a:ln w="38100">
            <a:solidFill>
              <a:schemeClr val="tx1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 prst="convex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8C86A667-08DA-4525-BE19-4DE01876C1A6}"/>
              </a:ext>
            </a:extLst>
          </p:cNvPr>
          <p:cNvSpPr/>
          <p:nvPr/>
        </p:nvSpPr>
        <p:spPr>
          <a:xfrm>
            <a:off x="3333212" y="2090171"/>
            <a:ext cx="1789159" cy="2114000"/>
          </a:xfrm>
          <a:prstGeom prst="ellipse">
            <a:avLst/>
          </a:prstGeom>
          <a:solidFill>
            <a:srgbClr val="00B050"/>
          </a:solidFill>
          <a:ln w="38100">
            <a:solidFill>
              <a:schemeClr val="tx1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 prst="convex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EE772DF3-4EA8-411D-B704-50F16DB0F98B}"/>
              </a:ext>
            </a:extLst>
          </p:cNvPr>
          <p:cNvSpPr/>
          <p:nvPr/>
        </p:nvSpPr>
        <p:spPr>
          <a:xfrm>
            <a:off x="3664028" y="2472745"/>
            <a:ext cx="1112614" cy="1328788"/>
          </a:xfrm>
          <a:prstGeom prst="ellipse">
            <a:avLst/>
          </a:prstGeom>
          <a:solidFill>
            <a:srgbClr val="FFFF00"/>
          </a:solidFill>
          <a:ln w="38100">
            <a:solidFill>
              <a:schemeClr val="tx1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 prst="convex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8" name="Graphic 7" descr="Chat">
            <a:extLst>
              <a:ext uri="{FF2B5EF4-FFF2-40B4-BE49-F238E27FC236}">
                <a16:creationId xmlns:a16="http://schemas.microsoft.com/office/drawing/2014/main" id="{4ACA2B9B-4AFA-4BBE-A540-B9488E23D63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785675" y="2526169"/>
            <a:ext cx="904582" cy="1305712"/>
          </a:xfrm>
          <a:prstGeom prst="rect">
            <a:avLst/>
          </a:prstGeom>
        </p:spPr>
      </p:pic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66A95E72-07DE-4D21-B8BA-D0DDD9A708AF}"/>
              </a:ext>
            </a:extLst>
          </p:cNvPr>
          <p:cNvCxnSpPr>
            <a:cxnSpLocks/>
          </p:cNvCxnSpPr>
          <p:nvPr/>
        </p:nvCxnSpPr>
        <p:spPr>
          <a:xfrm flipV="1">
            <a:off x="4268064" y="902564"/>
            <a:ext cx="2445841" cy="1770709"/>
          </a:xfrm>
          <a:prstGeom prst="straightConnector1">
            <a:avLst/>
          </a:prstGeom>
          <a:ln w="76200">
            <a:solidFill>
              <a:schemeClr val="tx1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A15C463C-AC25-452E-BEA8-250004ECA218}"/>
              </a:ext>
            </a:extLst>
          </p:cNvPr>
          <p:cNvSpPr txBox="1"/>
          <p:nvPr/>
        </p:nvSpPr>
        <p:spPr>
          <a:xfrm>
            <a:off x="6284561" y="241476"/>
            <a:ext cx="260073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u="sng" dirty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CLASSROOM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8F86B5B1-2386-4136-93A1-B519C334BCD3}"/>
              </a:ext>
            </a:extLst>
          </p:cNvPr>
          <p:cNvCxnSpPr>
            <a:cxnSpLocks/>
          </p:cNvCxnSpPr>
          <p:nvPr/>
        </p:nvCxnSpPr>
        <p:spPr>
          <a:xfrm>
            <a:off x="4868411" y="3132765"/>
            <a:ext cx="2155419" cy="2658"/>
          </a:xfrm>
          <a:prstGeom prst="straightConnector1">
            <a:avLst/>
          </a:prstGeom>
          <a:ln w="76200">
            <a:solidFill>
              <a:schemeClr val="tx1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913CBE44-9786-4471-9133-69285CC8CA82}"/>
              </a:ext>
            </a:extLst>
          </p:cNvPr>
          <p:cNvSpPr txBox="1"/>
          <p:nvPr/>
        </p:nvSpPr>
        <p:spPr>
          <a:xfrm>
            <a:off x="7115600" y="2736618"/>
            <a:ext cx="176969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u="sng" dirty="0">
                <a:ln>
                  <a:solidFill>
                    <a:schemeClr val="tx1"/>
                  </a:solidFill>
                </a:ln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SCHOOL</a:t>
            </a:r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40A20AF5-3AE1-45A6-BE49-BED8E6B35A19}"/>
              </a:ext>
            </a:extLst>
          </p:cNvPr>
          <p:cNvCxnSpPr>
            <a:cxnSpLocks/>
            <a:endCxn id="14" idx="1"/>
          </p:cNvCxnSpPr>
          <p:nvPr/>
        </p:nvCxnSpPr>
        <p:spPr>
          <a:xfrm>
            <a:off x="4735497" y="3761871"/>
            <a:ext cx="1852047" cy="1554817"/>
          </a:xfrm>
          <a:prstGeom prst="straightConnector1">
            <a:avLst/>
          </a:prstGeom>
          <a:ln w="76200">
            <a:solidFill>
              <a:schemeClr val="tx1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3D477C00-F28A-4139-A94A-6DA3DDFDC2FF}"/>
              </a:ext>
            </a:extLst>
          </p:cNvPr>
          <p:cNvSpPr txBox="1"/>
          <p:nvPr/>
        </p:nvSpPr>
        <p:spPr>
          <a:xfrm>
            <a:off x="6587544" y="4993522"/>
            <a:ext cx="192508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u="sng" dirty="0">
                <a:ln>
                  <a:solidFill>
                    <a:schemeClr val="tx1"/>
                  </a:solidFill>
                </a:ln>
                <a:solidFill>
                  <a:srgbClr val="FF99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DISTRICT</a:t>
            </a:r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1EF349ED-303E-4FCA-BDA8-0A54B68B2EE0}"/>
              </a:ext>
            </a:extLst>
          </p:cNvPr>
          <p:cNvCxnSpPr>
            <a:cxnSpLocks/>
          </p:cNvCxnSpPr>
          <p:nvPr/>
        </p:nvCxnSpPr>
        <p:spPr>
          <a:xfrm flipH="1">
            <a:off x="2450222" y="4344766"/>
            <a:ext cx="1114392" cy="799122"/>
          </a:xfrm>
          <a:prstGeom prst="straightConnector1">
            <a:avLst/>
          </a:prstGeom>
          <a:ln w="76200">
            <a:solidFill>
              <a:schemeClr val="tx1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950EC368-1FCE-43AC-9A82-36ECC3CDE7C8}"/>
              </a:ext>
            </a:extLst>
          </p:cNvPr>
          <p:cNvSpPr txBox="1"/>
          <p:nvPr/>
        </p:nvSpPr>
        <p:spPr>
          <a:xfrm>
            <a:off x="-33743" y="5345883"/>
            <a:ext cx="27987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u="sng" dirty="0">
                <a:ln>
                  <a:solidFill>
                    <a:schemeClr val="tx1"/>
                  </a:solidFill>
                </a:ln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COMMUNITY</a:t>
            </a: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2B2B9C0A-27E2-4CB6-9322-DD06F83137CB}"/>
              </a:ext>
            </a:extLst>
          </p:cNvPr>
          <p:cNvCxnSpPr>
            <a:cxnSpLocks/>
          </p:cNvCxnSpPr>
          <p:nvPr/>
        </p:nvCxnSpPr>
        <p:spPr>
          <a:xfrm flipH="1">
            <a:off x="1597981" y="3248651"/>
            <a:ext cx="951005" cy="552883"/>
          </a:xfrm>
          <a:prstGeom prst="straightConnector1">
            <a:avLst/>
          </a:prstGeom>
          <a:ln w="76200">
            <a:solidFill>
              <a:schemeClr val="tx1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B873DD0E-CCCA-43AC-ACEA-8D9184C9B59A}"/>
              </a:ext>
            </a:extLst>
          </p:cNvPr>
          <p:cNvCxnSpPr>
            <a:cxnSpLocks/>
          </p:cNvCxnSpPr>
          <p:nvPr/>
        </p:nvCxnSpPr>
        <p:spPr>
          <a:xfrm flipH="1" flipV="1">
            <a:off x="1364296" y="2078730"/>
            <a:ext cx="870889" cy="557660"/>
          </a:xfrm>
          <a:prstGeom prst="straightConnector1">
            <a:avLst/>
          </a:prstGeom>
          <a:ln w="76200">
            <a:solidFill>
              <a:schemeClr val="tx1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AD76D399-F341-46A6-AEB1-E0893C553DC7}"/>
              </a:ext>
            </a:extLst>
          </p:cNvPr>
          <p:cNvSpPr txBox="1"/>
          <p:nvPr/>
        </p:nvSpPr>
        <p:spPr>
          <a:xfrm>
            <a:off x="-9232" y="2247593"/>
            <a:ext cx="155777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u="sng" dirty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POLICY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F518A9FF-9A16-4D7F-A563-B002AF99F6D5}"/>
              </a:ext>
            </a:extLst>
          </p:cNvPr>
          <p:cNvSpPr txBox="1"/>
          <p:nvPr/>
        </p:nvSpPr>
        <p:spPr>
          <a:xfrm>
            <a:off x="116415" y="3946160"/>
            <a:ext cx="177670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u="sng" dirty="0">
                <a:ln>
                  <a:solidFill>
                    <a:schemeClr val="tx1"/>
                  </a:solidFill>
                </a:ln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SOCIETY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CE727FD7-836B-4130-832F-011C24AB2ED8}"/>
              </a:ext>
            </a:extLst>
          </p:cNvPr>
          <p:cNvSpPr txBox="1"/>
          <p:nvPr/>
        </p:nvSpPr>
        <p:spPr>
          <a:xfrm>
            <a:off x="287765" y="5983217"/>
            <a:ext cx="873953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ln w="19050">
                  <a:solidFill>
                    <a:schemeClr val="tx1"/>
                  </a:solidFill>
                </a:ln>
                <a:solidFill>
                  <a:srgbClr val="00CC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Arial Black" panose="020B0A04020102020204" pitchFamily="34" charset="0"/>
              </a:rPr>
              <a:t>GREATER IMPACT ON STUDENT LEARNING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6EBCA02C-F426-4DF1-BBA4-AEBE25CBB629}"/>
              </a:ext>
            </a:extLst>
          </p:cNvPr>
          <p:cNvSpPr txBox="1"/>
          <p:nvPr/>
        </p:nvSpPr>
        <p:spPr>
          <a:xfrm>
            <a:off x="7092423" y="950970"/>
            <a:ext cx="133450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Arial Black" panose="020B0A04020102020204" pitchFamily="34" charset="0"/>
              </a:rPr>
              <a:t>S to T</a:t>
            </a:r>
          </a:p>
          <a:p>
            <a:pPr algn="ctr"/>
            <a:r>
              <a:rPr lang="en-US" sz="2400" dirty="0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Arial Black" panose="020B0A04020102020204" pitchFamily="34" charset="0"/>
              </a:rPr>
              <a:t>T to S</a:t>
            </a:r>
          </a:p>
          <a:p>
            <a:pPr algn="ctr"/>
            <a:r>
              <a:rPr lang="en-US" sz="2400" dirty="0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Arial Black" panose="020B0A04020102020204" pitchFamily="34" charset="0"/>
              </a:rPr>
              <a:t>S to S</a:t>
            </a:r>
            <a:endParaRPr lang="en-US" dirty="0"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Arial Black" panose="020B0A04020102020204" pitchFamily="34" charset="0"/>
            </a:endParaRPr>
          </a:p>
        </p:txBody>
      </p: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D570C056-4A5D-44BD-B10B-CFDB4719CAB0}"/>
              </a:ext>
            </a:extLst>
          </p:cNvPr>
          <p:cNvCxnSpPr>
            <a:cxnSpLocks/>
          </p:cNvCxnSpPr>
          <p:nvPr/>
        </p:nvCxnSpPr>
        <p:spPr>
          <a:xfrm flipH="1" flipV="1">
            <a:off x="1617497" y="800552"/>
            <a:ext cx="870889" cy="557660"/>
          </a:xfrm>
          <a:prstGeom prst="straightConnector1">
            <a:avLst/>
          </a:prstGeom>
          <a:ln w="76200">
            <a:solidFill>
              <a:schemeClr val="tx1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Box 45">
            <a:extLst>
              <a:ext uri="{FF2B5EF4-FFF2-40B4-BE49-F238E27FC236}">
                <a16:creationId xmlns:a16="http://schemas.microsoft.com/office/drawing/2014/main" id="{5BEB678E-32D1-466D-BC03-3EFA44917BD0}"/>
              </a:ext>
            </a:extLst>
          </p:cNvPr>
          <p:cNvSpPr txBox="1"/>
          <p:nvPr/>
        </p:nvSpPr>
        <p:spPr>
          <a:xfrm>
            <a:off x="287765" y="287255"/>
            <a:ext cx="151577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u="sng" dirty="0">
                <a:ln>
                  <a:solidFill>
                    <a:schemeClr val="tx1"/>
                  </a:solidFill>
                </a:ln>
                <a:solidFill>
                  <a:srgbClr val="0099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MEDIA</a:t>
            </a:r>
          </a:p>
        </p:txBody>
      </p:sp>
    </p:spTree>
    <p:extLst>
      <p:ext uri="{BB962C8B-B14F-4D97-AF65-F5344CB8AC3E}">
        <p14:creationId xmlns:p14="http://schemas.microsoft.com/office/powerpoint/2010/main" val="18751386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8" name="Shape 388"/>
          <p:cNvSpPr txBox="1">
            <a:spLocks noGrp="1"/>
          </p:cNvSpPr>
          <p:nvPr>
            <p:ph type="title"/>
          </p:nvPr>
        </p:nvSpPr>
        <p:spPr>
          <a:xfrm>
            <a:off x="468864" y="365125"/>
            <a:ext cx="804645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alibri"/>
              <a:buNone/>
            </a:pPr>
            <a:r>
              <a:rPr lang="en-US" sz="3600" b="0" i="0" u="none" strike="noStrike" cap="none" dirty="0">
                <a:solidFill>
                  <a:schemeClr val="dk1"/>
                </a:solidFill>
                <a:latin typeface="Arial Black"/>
                <a:ea typeface="Arial Black"/>
                <a:cs typeface="Arial Black"/>
                <a:sym typeface="Arial Black"/>
              </a:rPr>
              <a:t>Risk and Race </a:t>
            </a:r>
            <a:br>
              <a:rPr lang="en-US" sz="3600" b="0" i="0" u="none" strike="noStrike" cap="none" dirty="0">
                <a:solidFill>
                  <a:schemeClr val="dk1"/>
                </a:solidFill>
                <a:latin typeface="Arial Black"/>
                <a:ea typeface="Arial Black"/>
                <a:cs typeface="Arial Black"/>
                <a:sym typeface="Arial Black"/>
              </a:rPr>
            </a:br>
            <a:r>
              <a:rPr lang="en-US" sz="3600" b="0" i="0" u="none" strike="noStrike" cap="none" dirty="0">
                <a:solidFill>
                  <a:schemeClr val="dk1"/>
                </a:solidFill>
                <a:latin typeface="Arial Black"/>
                <a:ea typeface="Arial Black"/>
                <a:cs typeface="Arial Black"/>
                <a:sym typeface="Arial Black"/>
              </a:rPr>
              <a:t>Talk by Relations Among Participants</a:t>
            </a:r>
            <a:endParaRPr dirty="0"/>
          </a:p>
        </p:txBody>
      </p:sp>
      <p:pic>
        <p:nvPicPr>
          <p:cNvPr id="389" name="Shape 389"/>
          <p:cNvPicPr preferRelativeResize="0">
            <a:picLocks noGrp="1"/>
          </p:cNvPicPr>
          <p:nvPr>
            <p:ph type="body" idx="1"/>
          </p:nvPr>
        </p:nvPicPr>
        <p:blipFill rotWithShape="1">
          <a:blip r:embed="rId3">
            <a:alphaModFix/>
          </a:blip>
          <a:srcRect l="9993" t="19026" r="22072" b="27557"/>
          <a:stretch/>
        </p:blipFill>
        <p:spPr>
          <a:xfrm>
            <a:off x="1614488" y="2009105"/>
            <a:ext cx="5808825" cy="3425700"/>
          </a:xfrm>
          <a:prstGeom prst="rect">
            <a:avLst/>
          </a:prstGeom>
          <a:noFill/>
          <a:ln>
            <a:noFill/>
          </a:ln>
        </p:spPr>
      </p:pic>
      <p:sp>
        <p:nvSpPr>
          <p:cNvPr id="390" name="Shape 390"/>
          <p:cNvSpPr/>
          <p:nvPr/>
        </p:nvSpPr>
        <p:spPr>
          <a:xfrm>
            <a:off x="4583658" y="5987533"/>
            <a:ext cx="2945925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0"/>
              <a:buFont typeface="Arial"/>
              <a:buNone/>
            </a:pPr>
            <a:r>
              <a:rPr lang="en-US" sz="1400" b="0" i="1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McDermott, Raley, &amp; Seyer-Ochi (2009)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0520698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4938</TotalTime>
  <Words>51</Words>
  <Application>Microsoft Macintosh PowerPoint</Application>
  <PresentationFormat>On-screen Show (4:3)</PresentationFormat>
  <Paragraphs>17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Arial Black</vt:lpstr>
      <vt:lpstr>Calibri</vt:lpstr>
      <vt:lpstr>Office Theme</vt:lpstr>
      <vt:lpstr>PowerPoint Presentation</vt:lpstr>
      <vt:lpstr>Risk and Race  Talk by Relations Among Participants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Wilbur Parker</dc:creator>
  <cp:lastModifiedBy>Ken Simon</cp:lastModifiedBy>
  <cp:revision>19</cp:revision>
  <dcterms:created xsi:type="dcterms:W3CDTF">2019-06-21T15:32:47Z</dcterms:created>
  <dcterms:modified xsi:type="dcterms:W3CDTF">2019-07-19T16:47:27Z</dcterms:modified>
</cp:coreProperties>
</file>